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  <p:sldMasterId id="2147483764" r:id="rId5"/>
    <p:sldMasterId id="2147483767" r:id="rId6"/>
    <p:sldMasterId id="2147483712" r:id="rId7"/>
    <p:sldMasterId id="2147483747" r:id="rId8"/>
    <p:sldMasterId id="2147483808" r:id="rId9"/>
  </p:sldMasterIdLst>
  <p:notesMasterIdLst>
    <p:notesMasterId r:id="rId24"/>
  </p:notesMasterIdLst>
  <p:handoutMasterIdLst>
    <p:handoutMasterId r:id="rId25"/>
  </p:handoutMasterIdLst>
  <p:sldIdLst>
    <p:sldId id="272" r:id="rId10"/>
    <p:sldId id="285" r:id="rId11"/>
    <p:sldId id="286" r:id="rId12"/>
    <p:sldId id="287" r:id="rId13"/>
    <p:sldId id="288" r:id="rId14"/>
    <p:sldId id="289" r:id="rId15"/>
    <p:sldId id="292" r:id="rId16"/>
    <p:sldId id="290" r:id="rId17"/>
    <p:sldId id="291" r:id="rId18"/>
    <p:sldId id="297" r:id="rId19"/>
    <p:sldId id="296" r:id="rId20"/>
    <p:sldId id="293" r:id="rId21"/>
    <p:sldId id="294" r:id="rId22"/>
    <p:sldId id="284" r:id="rId23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0571B-E3B2-D55D-D5F0-5D26E2DD3E92}" v="42" dt="2025-01-07T13:08:11.624"/>
    <p1510:client id="{9BB62AAB-DEC0-8F5A-07C8-510627CFEA5D}" v="205" dt="2025-01-07T12:19:44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8.1.2025</a:t>
            </a:fld>
            <a:endParaRPr lang="fi-FI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e/fQQybH3TZ2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e/fQQybH3TZ2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>
          <a:xfrm>
            <a:off x="1524000" y="3173413"/>
            <a:ext cx="9144000" cy="379412"/>
          </a:xfrm>
        </p:spPr>
        <p:txBody>
          <a:bodyPr lIns="91440" tIns="45720" rIns="91440" bIns="45720"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>
                <a:latin typeface="Trebuchet MS Lihavoitu"/>
              </a:rPr>
              <a:t>8.1.2025</a:t>
            </a:r>
            <a:endParaRPr lang="fi-FI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38200" y="1712913"/>
            <a:ext cx="10515600" cy="723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/>
              <a:t>Marttilan koulun kaksikielisen opetuksen esittely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1"/>
          </p:nvPr>
        </p:nvSpPr>
        <p:spPr>
          <a:xfrm>
            <a:off x="1524000" y="3927475"/>
            <a:ext cx="9144000" cy="295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/>
              <a:t>Hannakaisa Lehtonen ja Tuula Ulve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>
                <a:latin typeface="Trebuchet MS Normaali"/>
              </a:rPr>
              <a:t>Testipäivät Marttilassa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idx="13"/>
          </p:nvPr>
        </p:nvSpPr>
        <p:spPr>
          <a:xfrm>
            <a:off x="2939969" y="2795400"/>
            <a:ext cx="8413830" cy="31020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Lapsi viettää yhden iltapäivän kaksikielisen opettajatiimin kanssa koululla, yhdessä muiden hakijoiden kanssa</a:t>
            </a: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Testipäivät ovat tiistai 14.1 tai keskiviikko 15.1. klo 12.30-15.00. Oman testipäivänne saatte tiedoksi sähköpostilla pe 10.1. </a:t>
            </a: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Testiin voi tulla ainoastaan terveenä. </a:t>
            </a:r>
          </a:p>
          <a:p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466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69" y="891519"/>
            <a:ext cx="8413830" cy="1064329"/>
          </a:xfrm>
        </p:spPr>
        <p:txBody>
          <a:bodyPr>
            <a:normAutofit fontScale="90000"/>
          </a:bodyPr>
          <a:lstStyle/>
          <a:p>
            <a:r>
              <a:rPr lang="fi-FI"/>
              <a:t>Soveltuvuustesti Marttilan koululla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3"/>
          </p:nvPr>
        </p:nvSpPr>
        <p:spPr>
          <a:xfrm>
            <a:off x="2939969" y="2107244"/>
            <a:ext cx="8413830" cy="326603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Aikuinen saattelee lapsen Marttilan koulun C-oven läheiseen aulaan (käynti Torikadun puolen taksiympyrästä)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Saapukaa paikalle hyvissä ajoin. Ulkovaatteet voi jättää ala-aulaan, mutta kengät saa jättää jalkaan. Opettajat tulevat hakemaan lapset aulasta.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Muista palauttaa vanhemmille suunnattu kyselylomake lasta tuodessa!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Soveltuvuustestin kesto on n. 2,5-3 tuntia. Lopetusaika ei välttämättä ole minuuttien tarkkuudella. Tuomme lapset takaisin ala-aulaan, ja varmistamme että heillä on hakija ennen kuin päästämme heidät lähtemään.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Meillä ei ole välipalatarjoilua, hyvä varmistaa että lapsi jaksaa iltapäivän (</a:t>
            </a:r>
            <a:r>
              <a:rPr lang="fi-FI" err="1">
                <a:latin typeface="Trebuchet MS Normaali"/>
              </a:rPr>
              <a:t>esim</a:t>
            </a:r>
            <a:r>
              <a:rPr lang="fi-FI">
                <a:latin typeface="Trebuchet MS Normaali"/>
              </a:rPr>
              <a:t> syömällä pieni välipala ennen koululle tuloa) Rento pukeutuminen lapselle, vaatteet joissa pystyy liikkumaan.</a:t>
            </a: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379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3"/>
          </p:nvPr>
        </p:nvSpPr>
        <p:spPr>
          <a:xfrm>
            <a:off x="2939969" y="2673751"/>
            <a:ext cx="8413830" cy="32349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Ilmoittautuminen testiin </a:t>
            </a:r>
            <a:r>
              <a:rPr lang="fi-FI" b="1">
                <a:latin typeface="Trebuchet MS Normaali"/>
              </a:rPr>
              <a:t>torstaihin 9.1.2025 klo 12.00 mennessä</a:t>
            </a:r>
            <a:r>
              <a:rPr lang="fi-FI">
                <a:latin typeface="Trebuchet MS Normaali"/>
              </a:rPr>
              <a:t> seuraavan linkin kautta: </a:t>
            </a:r>
            <a:r>
              <a:rPr lang="fi-FI">
                <a:latin typeface="Trebuchet MS Normaali"/>
                <a:hlinkClick r:id="rId2"/>
              </a:rPr>
              <a:t>https://forms.office.com/e/fQQybH3TZ2</a:t>
            </a:r>
            <a:endParaRPr lang="fi-FI" u="sng">
              <a:latin typeface="Trebuchet MS Normaal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Tieto testin tarkemmasta ajankohdasta sekä huoltajien kyselykaavake lähetetään sähköpostitse perjantaina 10.1.2025. Muista tarkistaa myös roskaposti!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>
                <a:latin typeface="Trebuchet MS Normaali"/>
              </a:rPr>
              <a:t>Päivitetyn ja allekirjoitetun oppimissuunnitelman palautus viikolla 2 esiopetuksesta Marttilan koululle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Soveltuvuustestit Marttilan koulussa viikolla 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Huoltajille ilmoitetaan valinnasta sähköpostilla viimeistään viikon 4 alussa.</a:t>
            </a:r>
          </a:p>
          <a:p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73409284-681B-172E-C02B-3482AFC4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>
                <a:latin typeface="Trebuchet MS Normaali"/>
              </a:rPr>
              <a:t>Marttilan kaksikieliseen opetukseen hakeutumisen aikataulu 2025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4507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633975"/>
            <a:ext cx="8413830" cy="1064329"/>
          </a:xfrm>
        </p:spPr>
        <p:txBody>
          <a:bodyPr>
            <a:normAutofit/>
          </a:bodyPr>
          <a:lstStyle/>
          <a:p>
            <a:r>
              <a:rPr lang="fi-FI"/>
              <a:t>Tärkeää muistettavaa: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3"/>
          </p:nvPr>
        </p:nvSpPr>
        <p:spPr>
          <a:xfrm>
            <a:off x="1319753" y="1873331"/>
            <a:ext cx="10034046" cy="4035344"/>
          </a:xfrm>
        </p:spPr>
        <p:txBody>
          <a:bodyPr/>
          <a:lstStyle/>
          <a:p>
            <a:r>
              <a:rPr lang="fi-FI" b="1">
                <a:latin typeface="Trebuchet MS Normaali"/>
              </a:rPr>
              <a:t>1.</a:t>
            </a:r>
            <a:r>
              <a:rPr lang="fi-FI">
                <a:latin typeface="Trebuchet MS Normaali"/>
              </a:rPr>
              <a:t> </a:t>
            </a:r>
            <a:r>
              <a:rPr lang="fi-FI" b="1">
                <a:latin typeface="Trebuchet MS Normaali"/>
              </a:rPr>
              <a:t>Ilmoita</a:t>
            </a:r>
            <a:r>
              <a:rPr lang="fi-FI">
                <a:latin typeface="Trebuchet MS Normaali"/>
              </a:rPr>
              <a:t> lapsesi soveltuvuustestiin viimeistään to 9.1.2025 klo 12 mennessä:    </a:t>
            </a:r>
          </a:p>
          <a:p>
            <a:r>
              <a:rPr lang="fi-FI">
                <a:latin typeface="Trebuchet MS Normaali"/>
              </a:rPr>
              <a:t>	</a:t>
            </a:r>
            <a:r>
              <a:rPr lang="fi-FI">
                <a:latin typeface="Trebuchet MS Normaali"/>
                <a:hlinkClick r:id="rId2"/>
              </a:rPr>
              <a:t>https://forms.office.com/e/fQQybH3TZ2</a:t>
            </a:r>
            <a:endParaRPr lang="fi-FI" u="sng">
              <a:latin typeface="Trebuchet MS Normaali"/>
            </a:endParaRPr>
          </a:p>
          <a:p>
            <a:r>
              <a:rPr lang="fi-FI" b="1"/>
              <a:t>    </a:t>
            </a:r>
            <a:r>
              <a:rPr lang="fi-FI" b="1" err="1"/>
              <a:t>Huom</a:t>
            </a:r>
            <a:r>
              <a:rPr lang="fi-FI" b="1"/>
              <a:t>! </a:t>
            </a:r>
            <a:r>
              <a:rPr lang="fi-FI"/>
              <a:t>Ilmoittautuminen on sitova, muistathan perua jos ette tulekaan paikalle</a:t>
            </a:r>
          </a:p>
          <a:p>
            <a:endParaRPr lang="fi-FI"/>
          </a:p>
          <a:p>
            <a:r>
              <a:rPr lang="fi-FI" b="1"/>
              <a:t>2.</a:t>
            </a:r>
            <a:r>
              <a:rPr lang="fi-FI"/>
              <a:t> </a:t>
            </a:r>
            <a:r>
              <a:rPr lang="fi-FI" b="1"/>
              <a:t>Varmista,</a:t>
            </a:r>
            <a:r>
              <a:rPr lang="fi-FI"/>
              <a:t> että päiväkoti toimittaa kopion päivitetystä ja huoltajien allekirjoittamasta  	oppimissuunnitelmasta Marttilan koululle ennen testipäiviä.</a:t>
            </a:r>
          </a:p>
          <a:p>
            <a:endParaRPr lang="fi-FI"/>
          </a:p>
          <a:p>
            <a:r>
              <a:rPr lang="fi-FI" b="1"/>
              <a:t>3.</a:t>
            </a:r>
            <a:r>
              <a:rPr lang="fi-FI"/>
              <a:t> </a:t>
            </a:r>
            <a:r>
              <a:rPr lang="fi-FI" b="1"/>
              <a:t>Muista</a:t>
            </a:r>
            <a:r>
              <a:rPr lang="fi-FI"/>
              <a:t> tuoda vanhemmille suunnattu kyselylomake koululle testipäivänä!</a:t>
            </a:r>
          </a:p>
          <a:p>
            <a:r>
              <a:rPr lang="fi-FI" b="1">
                <a:latin typeface="Trebuchet MS Normaali"/>
              </a:rPr>
              <a:t>4. Muista Seinäjoen kaupungin </a:t>
            </a:r>
            <a:r>
              <a:rPr lang="fi-FI" b="1" err="1">
                <a:latin typeface="Trebuchet MS Normaali"/>
              </a:rPr>
              <a:t>kouluunilmoittautuminen</a:t>
            </a:r>
            <a:r>
              <a:rPr lang="fi-FI" b="1">
                <a:latin typeface="Trebuchet MS Normaali"/>
              </a:rPr>
              <a:t> ensi syksyn ekaluokkalaisille on 2.-12.1.25!</a:t>
            </a:r>
            <a:endParaRPr lang="fi-FI" b="1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512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62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Kaksikielinen opetus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Marttilan koululla tarjotaan kaksikielistä opetusta eikä sitä tule sekoittaa kielikylpyopetukseen. Oppiaineita ja –sisältöjä opiskellaan sekä suomeksi että englanniksi.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opetuksen alkuvaiheessa lapset voivat puhua suomea, mutta jatkossa oppilaidenkin englanninkielen käyttö kasvaa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osa opetusmateriaaleista on englanninkielisiä, osa suomenkielisiä</a:t>
            </a:r>
          </a:p>
          <a:p>
            <a:endParaRPr lang="fi-FI"/>
          </a:p>
          <a:p>
            <a:r>
              <a:rPr lang="fi-FI" err="1"/>
              <a:t>Huom</a:t>
            </a:r>
            <a:r>
              <a:rPr lang="fi-FI"/>
              <a:t>! lukemaan ja kirjoittamaan opettaminen tapahtuu aina suomen kielellä</a:t>
            </a:r>
          </a:p>
          <a:p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012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Miten kaksikielisessä opetuksessa opiskellaan?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Opetuksen viitekehys on CLIL-opetus (Content and Language </a:t>
            </a:r>
            <a:r>
              <a:rPr lang="fi-FI" err="1"/>
              <a:t>Integrated</a:t>
            </a:r>
            <a:r>
              <a:rPr lang="fi-FI"/>
              <a:t> Learning), jossa päämääränä on saavuttaa oppiaineelle asetetut normaalit tavoitteet ja oppia opetuksen välineenä olevaa vierasta kieltä</a:t>
            </a:r>
          </a:p>
          <a:p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CLIL-opetuksessa kieli toimii opetuksen ja oppimisen välineenä muita aineita opiskeltaessa. Vieraskielisessä opetuksessa pyritään samanaikaiseen vieraan kielen ja opetettavan sisällön oppimiseen. CLIL -tunneilla opitaan siis vierasta kieltä äidinkielen tapaan.</a:t>
            </a:r>
          </a:p>
          <a:p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142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Opetussuunnitelma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Tavoitteet ovat lähtökohtaisesti samat kuin suomenkielisissä luokissa. Oppilas oppii englantia myös muilla kuin varsinaisilla englannintunneilla, joten A1-kielen tavoitteet ovat laajemmat kuin muussa perusopetuksessa.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Vieraalla kielellä annettavan opetuksen määrä muodostuu käytännössä yksilöllisesti kunkin opetusryhmän edellytysten mukaan kuitenkin niin, että asetettu tavoitetaso saavutetaan.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Opetussuunnitelmassa on määritelty sekä yleiset kielelliset tavoitteet että perustaso eri oppiaineiden osalta. </a:t>
            </a:r>
          </a:p>
          <a:p>
            <a:endParaRPr lang="fi-FI"/>
          </a:p>
          <a:p>
            <a:endParaRPr lang="fi-FI"/>
          </a:p>
          <a:p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27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40050" y="733728"/>
            <a:ext cx="8413830" cy="1064329"/>
          </a:xfrm>
        </p:spPr>
        <p:txBody>
          <a:bodyPr/>
          <a:lstStyle/>
          <a:p>
            <a:r>
              <a:rPr lang="fi-FI"/>
              <a:t>Opetussuunnitelma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3"/>
          </p:nvPr>
        </p:nvSpPr>
        <p:spPr>
          <a:xfrm>
            <a:off x="2939969" y="2061118"/>
            <a:ext cx="8413830" cy="3102016"/>
          </a:xfrm>
        </p:spPr>
        <p:txBody>
          <a:bodyPr/>
          <a:lstStyle/>
          <a:p>
            <a:r>
              <a:rPr lang="fi-FI">
                <a:latin typeface="Trebuchet MS Normaali"/>
              </a:rPr>
              <a:t>Kaksikielisessä opetuksessa tavoitteena 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oppia opetussuunnitelman sisältöjä sekä suomen että englannin kielellä.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tutustua englantia puhuvien maiden kulttuureihin.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oppia kommunikoimaan luontevasti arkipäivän tilanteissa englannin kielellä.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suhtautua myönteisesti ja ennakkoluulottomasti vieraisiin kieliin.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kasvaa kansainvälisyyteen.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saavuttaa hyvät valmiudet eri oppiaineiden opiskeluun englannin kielellä. </a:t>
            </a:r>
          </a:p>
          <a:p>
            <a:endParaRPr lang="fi-FI"/>
          </a:p>
          <a:p>
            <a:endParaRPr lang="fi-FI"/>
          </a:p>
          <a:p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18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476033"/>
            <a:ext cx="8413830" cy="1064329"/>
          </a:xfrm>
        </p:spPr>
        <p:txBody>
          <a:bodyPr>
            <a:normAutofit fontScale="90000"/>
          </a:bodyPr>
          <a:lstStyle/>
          <a:p>
            <a:r>
              <a:rPr lang="fi-FI"/>
              <a:t>Kaksikielisessä opetuksessa auttaa…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3"/>
          </p:nvPr>
        </p:nvSpPr>
        <p:spPr>
          <a:xfrm>
            <a:off x="2939969" y="1626346"/>
            <a:ext cx="8413830" cy="477445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/>
              <a:t>hyvät kouluvalmiudet ja sosiaaliset taidot.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/>
              <a:t>motivaatio koulunkäyntiin.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>
                <a:latin typeface="Trebuchet MS Normaali"/>
              </a:rPr>
              <a:t>Se, että hallitsee toisen opetuskielistä äidinkielen omaisesti/hyvin.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/>
              <a:t>kyky kuunnella ja seurata vieraskielistä opetusta keskittyneesti. Lapsen tulee usein seurata havaintomateriaaleja sekä opettajan toimintaa yhtaikaisesti sanallisten ohjeiden kanssa.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>
                <a:latin typeface="Trebuchet MS Normaali"/>
              </a:rPr>
              <a:t>epävarmuuden sietokyky, sillä oppilas ei voi ymmärtää kaikkea mitä luokassa puhutaan (englanniksi tai suomeksi) tai mitä opetusmateriaalit sisältävät.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/>
              <a:t>omien epäonnistumisten ja virheiden sietokyky, sillä oppilaille tulee enemmän virheitä kuin tavallisessa opetuksessa.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/>
              <a:t>aktiivinen osallistuminen ja kyky toimia ohjeiden mukaan.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>
                <a:latin typeface="Trebuchet MS Normaali"/>
              </a:rPr>
              <a:t>halu, rohkeus ja taito kommunikoida erilaisten ja eri kielisten ihmisten kanssa.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/>
              <a:t>kiinnostus opiskella vieraalla kielellä ja aikaa paneutua annettuihin kotitehtäviin.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381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/>
              <a:t>What´s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aim</a:t>
            </a:r>
            <a:r>
              <a:rPr lang="fi-FI"/>
              <a:t>?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Tavoitteena hyvinvoivat oppilaat, jotka nauttivat CLIL-opetuksen tarjoamista haasteista, ja joille CLIL-opetus on sopiva menetelmä hyvän kielitaidon omaksumiseen.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Kielen kehittymistä seurataan säännöllisesti yleiseurooppalaisen viitekehyksen taitotasotavoitteiden avulla. Mikäli </a:t>
            </a:r>
            <a:r>
              <a:rPr lang="fi-FI" err="1"/>
              <a:t>kaksikielinen</a:t>
            </a:r>
            <a:r>
              <a:rPr lang="fi-FI"/>
              <a:t> opiskelu osoittautuu liian haasteelliseksi, on opintoja mahdollista jatkaa tavallisella luokalla. 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264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642288"/>
            <a:ext cx="8413830" cy="1064329"/>
          </a:xfrm>
        </p:spPr>
        <p:txBody>
          <a:bodyPr/>
          <a:lstStyle/>
          <a:p>
            <a:r>
              <a:rPr lang="fi-FI"/>
              <a:t>Oppilaiden valinta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3"/>
          </p:nvPr>
        </p:nvSpPr>
        <p:spPr>
          <a:xfrm>
            <a:off x="2940050" y="1703498"/>
            <a:ext cx="8413830" cy="4131693"/>
          </a:xfrm>
        </p:spPr>
        <p:txBody>
          <a:bodyPr/>
          <a:lstStyle/>
          <a:p>
            <a:r>
              <a:rPr lang="fi-FI"/>
              <a:t>1. luokalle kaksikieliseen opetukseen ilmoittautuville oppilaille järjestetään soveltuvuustesti</a:t>
            </a:r>
          </a:p>
          <a:p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Tarkoituksena kartoittaa, ettei oppilas joudu liian suurten haasteiden eteen heti koulunkäyntinsä alkaessa.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Toimii apuna oppilasvalinnassa, kun hakijoita enemmän kuin oppilaspaikkoja.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Lomakkeilla kartoitetaan oppilaan ja hänen perheensä motivaatiota sekä hyödynnetään esikouluopettajien oppilaantuntemusta.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>
                <a:latin typeface="Trebuchet MS Normaali"/>
              </a:rPr>
              <a:t>Testiin ilmoittautuessa valitaan testissä pääasiallisesti käytettävä kieli (suomi/englanti).</a:t>
            </a:r>
            <a:endParaRPr lang="fi-FI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Kaikille soveltuvuustestiin osallistuneille ilmoitetaan tuloksesta sähköpostilla.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601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Miten valmistautua soveltuvuustestiin?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3"/>
          </p:nvPr>
        </p:nvSpPr>
        <p:spPr>
          <a:xfrm>
            <a:off x="2939969" y="2795400"/>
            <a:ext cx="8413830" cy="31020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Lapsille voi kertoa, että Marttilan koululla tehdään tehtäviä.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Ei tarvita ”preppausta”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/>
              <a:t>Rennoin mielin Marttilaan!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8DF946D-C732-4C42-89DA-B29D333D36B5}" type="datetime1">
              <a:rPr lang="fi-FI" smtClean="0"/>
              <a:pPr>
                <a:defRPr/>
              </a:pPr>
              <a:t>8.1.2025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0332713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958C4DD00AD3F4695414C2268EC4FAC" ma:contentTypeVersion="10" ma:contentTypeDescription="Luo uusi asiakirja." ma:contentTypeScope="" ma:versionID="2fd81403eb82a11e9647a033213f46d1">
  <xsd:schema xmlns:xsd="http://www.w3.org/2001/XMLSchema" xmlns:xs="http://www.w3.org/2001/XMLSchema" xmlns:p="http://schemas.microsoft.com/office/2006/metadata/properties" xmlns:ns2="2aae4b5d-aa62-491d-a986-b69d8da82e35" xmlns:ns3="5f93daf2-192c-4bbd-9e9a-bd7313be2381" targetNamespace="http://schemas.microsoft.com/office/2006/metadata/properties" ma:root="true" ma:fieldsID="057b4ea937a64e64df54fb38ad88b081" ns2:_="" ns3:_="">
    <xsd:import namespace="2aae4b5d-aa62-491d-a986-b69d8da82e35"/>
    <xsd:import namespace="5f93daf2-192c-4bbd-9e9a-bd7313be23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e4b5d-aa62-491d-a986-b69d8da82e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3daf2-192c-4bbd-9e9a-bd7313be23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0BB078-D1AE-4DB2-BD13-586E8A6AED27}">
  <ds:schemaRefs>
    <ds:schemaRef ds:uri="2aae4b5d-aa62-491d-a986-b69d8da82e35"/>
    <ds:schemaRef ds:uri="5f93daf2-192c-4bbd-9e9a-bd7313be23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C47DF15-1C9F-4603-BB50-E7F36EE204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D14D9D-99EC-4AFB-80EA-77F6602E7B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799</Words>
  <Application>Microsoft Office PowerPoint</Application>
  <PresentationFormat>Laajakuva</PresentationFormat>
  <Paragraphs>95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14</vt:i4>
      </vt:variant>
    </vt:vector>
  </HeadingPairs>
  <TitlesOfParts>
    <vt:vector size="27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Marttilan koulun kaksikielisen opetuksen esittely</vt:lpstr>
      <vt:lpstr>Kaksikielinen opetus</vt:lpstr>
      <vt:lpstr>Miten kaksikielisessä opetuksessa opiskellaan?</vt:lpstr>
      <vt:lpstr>Opetussuunnitelma</vt:lpstr>
      <vt:lpstr>Opetussuunnitelma</vt:lpstr>
      <vt:lpstr>Kaksikielisessä opetuksessa auttaa… </vt:lpstr>
      <vt:lpstr>What´s the aim?</vt:lpstr>
      <vt:lpstr>Oppilaiden valinta</vt:lpstr>
      <vt:lpstr>Miten valmistautua soveltuvuustestiin?</vt:lpstr>
      <vt:lpstr>Testipäivät Marttilassa</vt:lpstr>
      <vt:lpstr>Soveltuvuustesti Marttilan koululla</vt:lpstr>
      <vt:lpstr>Marttilan kaksikieliseen opetukseen hakeutumisen aikataulu 2025</vt:lpstr>
      <vt:lpstr>Tärkeää muistettavaa: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Ulve Tuula</cp:lastModifiedBy>
  <cp:revision>2</cp:revision>
  <dcterms:created xsi:type="dcterms:W3CDTF">2016-08-16T05:52:34Z</dcterms:created>
  <dcterms:modified xsi:type="dcterms:W3CDTF">2025-01-08T10:59:48Z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0x0101002958C4DD00AD3F4695414C2268EC4FAC</vt:lpwstr>
  </property>
</Properties>
</file>